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7" r:id="rId2"/>
    <p:sldId id="294" r:id="rId3"/>
    <p:sldId id="259" r:id="rId4"/>
    <p:sldId id="289" r:id="rId5"/>
    <p:sldId id="261" r:id="rId6"/>
    <p:sldId id="290" r:id="rId7"/>
    <p:sldId id="265" r:id="rId8"/>
    <p:sldId id="276" r:id="rId9"/>
    <p:sldId id="266" r:id="rId10"/>
    <p:sldId id="264" r:id="rId11"/>
    <p:sldId id="299" r:id="rId12"/>
    <p:sldId id="296" r:id="rId13"/>
    <p:sldId id="297" r:id="rId14"/>
    <p:sldId id="300" r:id="rId15"/>
    <p:sldId id="298" r:id="rId16"/>
    <p:sldId id="292" r:id="rId17"/>
    <p:sldId id="267" r:id="rId18"/>
    <p:sldId id="268" r:id="rId19"/>
    <p:sldId id="270" r:id="rId20"/>
    <p:sldId id="271" r:id="rId21"/>
    <p:sldId id="29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7" autoAdjust="0"/>
    <p:restoredTop sz="79574" autoAdjust="0"/>
  </p:normalViewPr>
  <p:slideViewPr>
    <p:cSldViewPr snapToGrid="0">
      <p:cViewPr varScale="1">
        <p:scale>
          <a:sx n="57" d="100"/>
          <a:sy n="57" d="100"/>
        </p:scale>
        <p:origin x="67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2456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68318-E22A-4F4D-BE4D-903ABBA7AAAC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C112D-5033-8A4F-B91F-7F6BF05AD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19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1x1 degree boxes</a:t>
            </a:r>
          </a:p>
          <a:p>
            <a:r>
              <a:rPr lang="en-US" dirty="0" smtClean="0"/>
              <a:t>vertical </a:t>
            </a:r>
            <a:r>
              <a:rPr lang="en-US" dirty="0" err="1" smtClean="0"/>
              <a:t>regridding</a:t>
            </a:r>
            <a:r>
              <a:rPr lang="en-US" dirty="0" smtClean="0"/>
              <a:t> - 10m (depth should go to about 700m)</a:t>
            </a:r>
          </a:p>
          <a:p>
            <a:r>
              <a:rPr lang="en-US" dirty="0" smtClean="0"/>
              <a:t>simple average in each volume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C112D-5033-8A4F-B91F-7F6BF05ADF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09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5FA7-ECA0-4487-A90B-9A4661842319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B45E-5A1E-4D26-8563-58436668A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0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5FA7-ECA0-4487-A90B-9A4661842319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B45E-5A1E-4D26-8563-58436668A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03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5FA7-ECA0-4487-A90B-9A4661842319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B45E-5A1E-4D26-8563-58436668A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6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5FA7-ECA0-4487-A90B-9A4661842319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B45E-5A1E-4D26-8563-58436668A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9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5FA7-ECA0-4487-A90B-9A4661842319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B45E-5A1E-4D26-8563-58436668A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13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5FA7-ECA0-4487-A90B-9A4661842319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B45E-5A1E-4D26-8563-58436668A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3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5FA7-ECA0-4487-A90B-9A4661842319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B45E-5A1E-4D26-8563-58436668A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85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5FA7-ECA0-4487-A90B-9A4661842319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B45E-5A1E-4D26-8563-58436668A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2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5FA7-ECA0-4487-A90B-9A4661842319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B45E-5A1E-4D26-8563-58436668A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5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5FA7-ECA0-4487-A90B-9A4661842319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B45E-5A1E-4D26-8563-58436668A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6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65FA7-ECA0-4487-A90B-9A4661842319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CB45E-5A1E-4D26-8563-58436668A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4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65FA7-ECA0-4487-A90B-9A4661842319}" type="datetimeFigureOut">
              <a:rPr lang="en-US" smtClean="0"/>
              <a:t>4/28/2016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CB45E-5A1E-4D26-8563-58436668A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khck_GXSi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ferret.pmel.noaa.gov/generic/erddap/tabledap/integrated_temp.nc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15" y="1975465"/>
            <a:ext cx="3784611" cy="1821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8729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Integrating </a:t>
            </a:r>
            <a:r>
              <a:rPr lang="en-US" sz="3200" dirty="0" smtClean="0"/>
              <a:t>Data </a:t>
            </a:r>
            <a:r>
              <a:rPr lang="en-US" sz="3200" dirty="0"/>
              <a:t>and Information Across Observing System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38877" y="2300753"/>
            <a:ext cx="3090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Kevin O’Brien</a:t>
            </a:r>
          </a:p>
          <a:p>
            <a:pPr lvl="1"/>
            <a:r>
              <a:rPr lang="en-US" sz="2400" dirty="0" smtClean="0"/>
              <a:t>U of Washington</a:t>
            </a:r>
          </a:p>
          <a:p>
            <a:pPr lvl="1"/>
            <a:r>
              <a:rPr lang="en-US" sz="2400" dirty="0" smtClean="0"/>
              <a:t>NOAA/PMEL</a:t>
            </a:r>
          </a:p>
          <a:p>
            <a:pPr lvl="1"/>
            <a:r>
              <a:rPr lang="en-US" sz="2400" dirty="0" smtClean="0"/>
              <a:t>JCOMM OCG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01" y="4392815"/>
            <a:ext cx="3846969" cy="177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318" y="4218013"/>
            <a:ext cx="4048841" cy="205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77" y="308243"/>
            <a:ext cx="7724999" cy="6451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449" y="105184"/>
            <a:ext cx="3617369" cy="3021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955" y="1045709"/>
            <a:ext cx="4502573" cy="3622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237" y="3092897"/>
            <a:ext cx="4834929" cy="3289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56529" t="42747" r="5815" b="34692"/>
          <a:stretch/>
        </p:blipFill>
        <p:spPr>
          <a:xfrm>
            <a:off x="4504079" y="3260415"/>
            <a:ext cx="3823229" cy="1558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5253" y="2943083"/>
            <a:ext cx="4602718" cy="3260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02" y="3017254"/>
            <a:ext cx="6560421" cy="315286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34267" y="1045709"/>
            <a:ext cx="3453662" cy="2307243"/>
            <a:chOff x="374469" y="672322"/>
            <a:chExt cx="8313185" cy="513629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4469" y="672322"/>
              <a:ext cx="8313185" cy="513629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01499" y="1359898"/>
              <a:ext cx="2581275" cy="2152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061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rddap_osm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b="7905"/>
          <a:stretch>
            <a:fillRect/>
          </a:stretch>
        </p:blipFill>
        <p:spPr>
          <a:xfrm>
            <a:off x="135666" y="1498275"/>
            <a:ext cx="9008334" cy="4970178"/>
          </a:xfrm>
        </p:spPr>
      </p:pic>
      <p:sp>
        <p:nvSpPr>
          <p:cNvPr id="8" name="TextBox 7"/>
          <p:cNvSpPr txBox="1"/>
          <p:nvPr/>
        </p:nvSpPr>
        <p:spPr>
          <a:xfrm>
            <a:off x="104503" y="400594"/>
            <a:ext cx="925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JCOMM OCG ACTION</a:t>
            </a:r>
            <a:r>
              <a:rPr lang="en-US" sz="2400" dirty="0"/>
              <a:t>: </a:t>
            </a:r>
            <a:r>
              <a:rPr lang="en-US" sz="2400" dirty="0" smtClean="0"/>
              <a:t>  to </a:t>
            </a:r>
            <a:r>
              <a:rPr lang="en-US" sz="2400" dirty="0"/>
              <a:t>develop </a:t>
            </a:r>
            <a:r>
              <a:rPr lang="en-US" sz="2400" dirty="0" smtClean="0"/>
              <a:t>vision </a:t>
            </a:r>
            <a:r>
              <a:rPr lang="en-US" sz="2400" dirty="0"/>
              <a:t>for </a:t>
            </a:r>
            <a:r>
              <a:rPr lang="en-US" sz="2400" dirty="0" smtClean="0"/>
              <a:t>integration of data across observing systems. </a:t>
            </a:r>
            <a:endParaRPr lang="en-US" sz="2400" dirty="0"/>
          </a:p>
        </p:txBody>
      </p:sp>
      <p:pic>
        <p:nvPicPr>
          <p:cNvPr id="4" name="Content Placeholder 5" descr="erddap_osm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t="33253" r="37816" b="49329"/>
          <a:stretch/>
        </p:blipFill>
        <p:spPr>
          <a:xfrm>
            <a:off x="317483" y="1811370"/>
            <a:ext cx="8000595" cy="190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917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22" y="208571"/>
            <a:ext cx="7886700" cy="1325563"/>
          </a:xfrm>
        </p:spPr>
        <p:txBody>
          <a:bodyPr/>
          <a:lstStyle/>
          <a:p>
            <a:r>
              <a:rPr lang="en-US" dirty="0" err="1" smtClean="0"/>
              <a:t>OceanSITES</a:t>
            </a:r>
            <a:r>
              <a:rPr lang="en-US" dirty="0" smtClean="0"/>
              <a:t> example - Stratus</a:t>
            </a:r>
            <a:endParaRPr lang="en-US" dirty="0"/>
          </a:p>
        </p:txBody>
      </p:sp>
      <p:pic>
        <p:nvPicPr>
          <p:cNvPr id="4" name="Picture 3" descr="stratus_tds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6" y="871678"/>
            <a:ext cx="7650797" cy="5581888"/>
          </a:xfrm>
          <a:prstGeom prst="rect">
            <a:avLst/>
          </a:prstGeom>
        </p:spPr>
      </p:pic>
      <p:pic>
        <p:nvPicPr>
          <p:cNvPr id="5" name="Picture 4" descr="stratus_tds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5" y="597705"/>
            <a:ext cx="8580653" cy="6260295"/>
          </a:xfrm>
          <a:prstGeom prst="rect">
            <a:avLst/>
          </a:prstGeom>
        </p:spPr>
      </p:pic>
      <p:pic>
        <p:nvPicPr>
          <p:cNvPr id="6" name="Picture 5" descr="stratus_tds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t="75582" r="70521" b="6967"/>
          <a:stretch/>
        </p:blipFill>
        <p:spPr>
          <a:xfrm>
            <a:off x="625996" y="4168018"/>
            <a:ext cx="4596592" cy="203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828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atus%20erddap%20v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6218"/>
            <a:ext cx="8925157" cy="6400800"/>
          </a:xfrm>
        </p:spPr>
      </p:pic>
    </p:spTree>
    <p:extLst>
      <p:ext uri="{BB962C8B-B14F-4D97-AF65-F5344CB8AC3E}">
        <p14:creationId xmlns:p14="http://schemas.microsoft.com/office/powerpoint/2010/main" val="10230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https://www.youtube.com/watch?v=jkhck_GXSiM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70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/>
              <a:t>Further possibilities</a:t>
            </a:r>
          </a:p>
          <a:p>
            <a:endParaRPr lang="en-US" dirty="0"/>
          </a:p>
          <a:p>
            <a:r>
              <a:rPr lang="en-US" dirty="0" smtClean="0"/>
              <a:t>Integrating across EOV – Temperature example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503" y="400594"/>
            <a:ext cx="925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JCOMM OCG ACTION</a:t>
            </a:r>
            <a:r>
              <a:rPr lang="en-US" sz="2400" dirty="0"/>
              <a:t>: </a:t>
            </a:r>
            <a:r>
              <a:rPr lang="en-US" sz="2400" dirty="0" smtClean="0"/>
              <a:t>  to </a:t>
            </a:r>
            <a:r>
              <a:rPr lang="en-US" sz="2400" dirty="0"/>
              <a:t>develop </a:t>
            </a:r>
            <a:r>
              <a:rPr lang="en-US" sz="2400" dirty="0" smtClean="0"/>
              <a:t>vision </a:t>
            </a:r>
            <a:r>
              <a:rPr lang="en-US" sz="2400" dirty="0"/>
              <a:t>for </a:t>
            </a:r>
            <a:r>
              <a:rPr lang="en-US" sz="2400" dirty="0" smtClean="0"/>
              <a:t>integration of data across observing systems.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699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 descr="erddap_osmc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7496"/>
          <a:stretch>
            <a:fillRect/>
          </a:stretch>
        </p:blipFill>
        <p:spPr>
          <a:xfrm>
            <a:off x="63233" y="1513666"/>
            <a:ext cx="8997703" cy="4964313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4320774" y="2487866"/>
            <a:ext cx="654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302965" y="2640266"/>
            <a:ext cx="654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316058" y="2797394"/>
            <a:ext cx="654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329151" y="2967616"/>
            <a:ext cx="654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394616" y="3281872"/>
            <a:ext cx="654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839785" y="4290114"/>
            <a:ext cx="654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677947" y="4926994"/>
            <a:ext cx="654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882720" y="4123529"/>
            <a:ext cx="654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283892" y="3974766"/>
            <a:ext cx="654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755443" y="3786722"/>
            <a:ext cx="654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384112" y="3624864"/>
            <a:ext cx="654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2" descr="erddap_osm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60253" r="29499" b="33514"/>
          <a:stretch/>
        </p:blipFill>
        <p:spPr>
          <a:xfrm>
            <a:off x="336826" y="4163903"/>
            <a:ext cx="8807174" cy="851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04503" y="400594"/>
            <a:ext cx="925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JCOMM OCG ACTION</a:t>
            </a:r>
            <a:r>
              <a:rPr lang="en-US" sz="2400" dirty="0"/>
              <a:t>: </a:t>
            </a:r>
            <a:r>
              <a:rPr lang="en-US" sz="2400" dirty="0" smtClean="0"/>
              <a:t>  to </a:t>
            </a:r>
            <a:r>
              <a:rPr lang="en-US" sz="2400" dirty="0"/>
              <a:t>develop </a:t>
            </a:r>
            <a:r>
              <a:rPr lang="en-US" sz="2400" dirty="0" smtClean="0"/>
              <a:t>vision </a:t>
            </a:r>
            <a:r>
              <a:rPr lang="en-US" sz="2400" dirty="0"/>
              <a:t>for </a:t>
            </a:r>
            <a:r>
              <a:rPr lang="en-US" sz="2400" dirty="0" smtClean="0"/>
              <a:t>integration of data across observing systems.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901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23" y="2719470"/>
            <a:ext cx="8087965" cy="38927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679" y="1103181"/>
            <a:ext cx="7966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 smtClean="0">
                <a:hlinkClick r:id="rId3"/>
              </a:rPr>
              <a:t>http://ferret.pmel.noaa.gov/generic/erddap/tabledap/integrated_temp.nc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shade/z=0 temp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71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00449" y="1205489"/>
            <a:ext cx="2436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 Tropical Pacific temperature, averaged over time and longitude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46" y="698443"/>
            <a:ext cx="5929385" cy="273937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06958" y="3535024"/>
            <a:ext cx="6039877" cy="29343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012" y="4757226"/>
            <a:ext cx="2436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 Tropical Pacific temperature, averaged over time and longitude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4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69" y="677572"/>
            <a:ext cx="8133125" cy="4130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4234" y="5143586"/>
            <a:ext cx="665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Temperature difference between 2014 and 2015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437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5297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Integration and Interoperability, what is it?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66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dirty="0" smtClean="0"/>
              <a:t>Three broad categories of integration by example:</a:t>
            </a:r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Collecting single observing system observations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All </a:t>
            </a:r>
            <a:r>
              <a:rPr lang="en-US" dirty="0"/>
              <a:t>data from </a:t>
            </a:r>
            <a:r>
              <a:rPr lang="en-US" dirty="0" err="1"/>
              <a:t>Oceansites</a:t>
            </a:r>
            <a:r>
              <a:rPr lang="en-US" dirty="0"/>
              <a:t> in a common data and metadata format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Multiple observing systems, across an EOV/ECV (SST)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 Surface Temp from moored and drifting buoys, ARGO, and hydrographic stations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Cross-system, multi-variable reference collections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World Ocean Database (WOD), International Comprehensive Ocean-Atmosphere Data Set (ICOADS), Surface Ocean C0</a:t>
            </a:r>
            <a:r>
              <a:rPr lang="en-US" baseline="-25000" dirty="0" smtClean="0"/>
              <a:t>2</a:t>
            </a:r>
            <a:r>
              <a:rPr lang="en-US" dirty="0" smtClean="0"/>
              <a:t> Atlas (SOCAT)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1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06" y="2072078"/>
            <a:ext cx="4367924" cy="2130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9182" y="2930786"/>
            <a:ext cx="22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2015 TEMP Anomalies from WOA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41" y="170485"/>
            <a:ext cx="4659749" cy="2263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47" y="4117686"/>
            <a:ext cx="5122640" cy="2480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9999" y="774203"/>
            <a:ext cx="22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2014 TEMP Anomalies from WOA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78682" y="4891890"/>
            <a:ext cx="2217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Oct 2015 TEMP Anomalies from </a:t>
            </a:r>
            <a:r>
              <a:rPr lang="en-US" dirty="0" err="1" smtClean="0"/>
              <a:t>PacIOOS</a:t>
            </a:r>
            <a:r>
              <a:rPr lang="en-US" dirty="0" smtClean="0"/>
              <a:t> ROMS CNMI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970" y="6003879"/>
            <a:ext cx="2478354" cy="5767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5695" y="2595676"/>
            <a:ext cx="7488882" cy="20928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JCOMM OCG 7 ACTION</a:t>
            </a:r>
            <a:r>
              <a:rPr lang="en-US" sz="28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: Refine the vision for Data Integration EOV activity in a few pages (max) and distribute to OCG members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31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7" y="215734"/>
            <a:ext cx="7886700" cy="1325563"/>
          </a:xfrm>
        </p:spPr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75" y="1321429"/>
            <a:ext cx="7886700" cy="504638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Improve user access to data</a:t>
            </a:r>
          </a:p>
          <a:p>
            <a:pPr lvl="1"/>
            <a:r>
              <a:rPr lang="en-US" dirty="0" smtClean="0"/>
              <a:t>“Best time series”</a:t>
            </a:r>
          </a:p>
          <a:p>
            <a:pPr lvl="1"/>
            <a:r>
              <a:rPr lang="en-US" dirty="0" smtClean="0"/>
              <a:t>Remove DM burden from user</a:t>
            </a:r>
          </a:p>
          <a:p>
            <a:pPr lvl="1"/>
            <a:r>
              <a:rPr lang="en-US" dirty="0" smtClean="0"/>
              <a:t>Easier to integrate data into models</a:t>
            </a:r>
          </a:p>
          <a:p>
            <a:pPr lvl="1"/>
            <a:r>
              <a:rPr lang="en-US" dirty="0"/>
              <a:t>Easier to create synthesis products based upon </a:t>
            </a:r>
            <a:r>
              <a:rPr lang="en-US" dirty="0" smtClean="0"/>
              <a:t>data</a:t>
            </a:r>
          </a:p>
          <a:p>
            <a:pPr lvl="1"/>
            <a:endParaRPr lang="en-US" dirty="0"/>
          </a:p>
          <a:p>
            <a:r>
              <a:rPr lang="en-US" dirty="0" smtClean="0"/>
              <a:t>Support machine to machine services</a:t>
            </a:r>
          </a:p>
          <a:p>
            <a:pPr lvl="1"/>
            <a:r>
              <a:rPr lang="en-US" dirty="0" smtClean="0"/>
              <a:t>Critical to interoperability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Can help meet national requirements for data documentation, discovery, access and archival</a:t>
            </a:r>
          </a:p>
          <a:p>
            <a:endParaRPr lang="en-US" dirty="0"/>
          </a:p>
          <a:p>
            <a:r>
              <a:rPr lang="en-US" dirty="0" smtClean="0"/>
              <a:t>May help </a:t>
            </a:r>
            <a:r>
              <a:rPr lang="en-US" dirty="0"/>
              <a:t>ease some of TC </a:t>
            </a:r>
            <a:r>
              <a:rPr lang="en-US" dirty="0" smtClean="0"/>
              <a:t>burden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5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4503" y="400594"/>
            <a:ext cx="925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JCOMM OCG ACTION</a:t>
            </a:r>
            <a:r>
              <a:rPr lang="en-US" sz="2400" dirty="0"/>
              <a:t>: </a:t>
            </a:r>
            <a:r>
              <a:rPr lang="en-US" sz="2400" dirty="0" smtClean="0"/>
              <a:t>  to </a:t>
            </a:r>
            <a:r>
              <a:rPr lang="en-US" sz="2400" dirty="0"/>
              <a:t>develop </a:t>
            </a:r>
            <a:r>
              <a:rPr lang="en-US" sz="2400" dirty="0" smtClean="0"/>
              <a:t>vision </a:t>
            </a:r>
            <a:r>
              <a:rPr lang="en-US" sz="2400" dirty="0"/>
              <a:t>for </a:t>
            </a:r>
            <a:r>
              <a:rPr lang="en-US" sz="2400" dirty="0" smtClean="0"/>
              <a:t>integration of data across observing systems.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6619" y="1587782"/>
            <a:ext cx="78115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Piloting (prototyping) Activity to Address Key Challenges of the JCOMM OCG Task Team on Integrated Data </a:t>
            </a:r>
            <a:r>
              <a:rPr lang="en-US" sz="2000" dirty="0" smtClean="0"/>
              <a:t>Access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Chose to focus on Tropical </a:t>
            </a:r>
            <a:r>
              <a:rPr lang="en-US" sz="2000" dirty="0"/>
              <a:t>P</a:t>
            </a:r>
            <a:r>
              <a:rPr lang="en-US" sz="2000" dirty="0" smtClean="0"/>
              <a:t>acific in support of TPOS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Build an integrated framework of ocean observation data from multiple platform networks or data sources: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Drifting Buoys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Argo Floats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SOT/VOS data (CCHDO)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SOCAT underway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IOOS Glider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OceanSITES</a:t>
            </a:r>
            <a:r>
              <a:rPr lang="en-US" sz="2000" dirty="0" smtClean="0"/>
              <a:t> stations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Tropical Moorings, Stratus, WHOTS, CCE1,CCE2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Real Time data from OSMC GTS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Selected ERDDAP as data framework for integrating the observations</a:t>
            </a:r>
          </a:p>
        </p:txBody>
      </p:sp>
    </p:spTree>
    <p:extLst>
      <p:ext uri="{BB962C8B-B14F-4D97-AF65-F5344CB8AC3E}">
        <p14:creationId xmlns:p14="http://schemas.microsoft.com/office/powerpoint/2010/main" val="72105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7196" y="522044"/>
            <a:ext cx="665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Digression</a:t>
            </a:r>
            <a:r>
              <a:rPr lang="en-US" sz="2400" dirty="0" smtClean="0"/>
              <a:t>:  DAP in the modeling community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00593" y="1501308"/>
            <a:ext cx="8413055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Data Access Protocol (DAP) (originally Distributed Oceanographic Data System (DODS)), revolutionized how data was accessed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User could use familiar applications and not worry about data formats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Users could access complete model runs with a single command (time series analysis,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Allows for access of heterogeneous datasets in a highly </a:t>
            </a:r>
            <a:r>
              <a:rPr lang="en-US" sz="2000" dirty="0"/>
              <a:t>distributed environment </a:t>
            </a:r>
            <a:endParaRPr lang="en-US" sz="2000" dirty="0" smtClean="0"/>
          </a:p>
          <a:p>
            <a:pPr lvl="1"/>
            <a:endParaRPr lang="en-US" sz="2000" dirty="0"/>
          </a:p>
          <a:p>
            <a:r>
              <a:rPr lang="en-US" sz="2000" dirty="0" err="1" smtClean="0"/>
              <a:t>OPeNDAP</a:t>
            </a:r>
            <a:r>
              <a:rPr lang="en-US" sz="2000" dirty="0" smtClean="0"/>
              <a:t> servers (Hyrax, THREDDS data server) are now the de facto way to serve such data.</a:t>
            </a:r>
          </a:p>
          <a:p>
            <a:endParaRPr lang="en-US" sz="2000" dirty="0"/>
          </a:p>
          <a:p>
            <a:r>
              <a:rPr lang="en-US" sz="2000" dirty="0" smtClean="0"/>
              <a:t>Many barriers to interoperable access of gridded/model data have been removed thanks to DAP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See Unified Access Framework project which offers access to 6K+ datasets in a uniform way</a:t>
            </a:r>
          </a:p>
          <a:p>
            <a:pPr marL="800100" lvl="1" indent="-342900">
              <a:buFont typeface="Arial"/>
              <a:buChar char="•"/>
            </a:pPr>
            <a:endParaRPr lang="en-US" sz="2400" dirty="0"/>
          </a:p>
          <a:p>
            <a:pPr marL="800100" lvl="1" indent="-342900">
              <a:buFont typeface="Arial"/>
              <a:buChar char="•"/>
            </a:pP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1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492" y="1502688"/>
            <a:ext cx="87840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ERDDAP is DAP, but for in situ data!</a:t>
            </a:r>
          </a:p>
          <a:p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ERDDAP can also revolutionize how people serve, access and use observational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ERDDAP is NOT a portal - it’s a framework upon which portals can easily be built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From Provider standpoint: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Can ingest many existing formats and make available through interoperable web services – flexible!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From user standpoint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Can access and use observations and “collections” of observations with familiar clients without worrying about data format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Provides machine to machine access with </a:t>
            </a:r>
            <a:r>
              <a:rPr lang="en-US" sz="2000" dirty="0" err="1" smtClean="0"/>
              <a:t>RESTful</a:t>
            </a:r>
            <a:r>
              <a:rPr lang="en-US" sz="2000" dirty="0" smtClean="0"/>
              <a:t> web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7196" y="522044"/>
            <a:ext cx="772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Digression</a:t>
            </a:r>
            <a:r>
              <a:rPr lang="en-US" sz="2400" dirty="0" smtClean="0"/>
              <a:t>:  DAP for the ocean observation community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76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493" y="2195372"/>
            <a:ext cx="866640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Reducing the time required to deal with data management allows more time for scientific productivity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Does it solve all the problems?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No.  But can significantly improve integration of many types of data already.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Leveraging existing standards, conventions and frameworks, such as ERDDAP, allows us to solve many of these issues at significantly reduced costs.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Access to RT ocean observations available through OSMC/ERDDAP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Used by John </a:t>
            </a:r>
            <a:r>
              <a:rPr lang="en-US" sz="2000" dirty="0" err="1" smtClean="0"/>
              <a:t>Wilken</a:t>
            </a:r>
            <a:r>
              <a:rPr lang="en-US" sz="2000" dirty="0" smtClean="0"/>
              <a:t> @ Rutgers to ingest profile data into forecast model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7196" y="522044"/>
            <a:ext cx="7729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Digression</a:t>
            </a:r>
            <a:r>
              <a:rPr lang="en-US" sz="2400" dirty="0" smtClean="0"/>
              <a:t>:  DAP for the ocean observation community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60494" y="1502680"/>
            <a:ext cx="83776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ERDDAP is DAP, but for in situ data!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45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Back to TPOS prototype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503" y="400594"/>
            <a:ext cx="925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JCOMM OCG ACTION</a:t>
            </a:r>
            <a:r>
              <a:rPr lang="en-US" sz="2400" dirty="0"/>
              <a:t>: </a:t>
            </a:r>
            <a:r>
              <a:rPr lang="en-US" sz="2400" dirty="0" smtClean="0"/>
              <a:t>  to </a:t>
            </a:r>
            <a:r>
              <a:rPr lang="en-US" sz="2400" dirty="0"/>
              <a:t>develop </a:t>
            </a:r>
            <a:r>
              <a:rPr lang="en-US" sz="2400" dirty="0" smtClean="0"/>
              <a:t>vision </a:t>
            </a:r>
            <a:r>
              <a:rPr lang="en-US" sz="2400" dirty="0"/>
              <a:t>for </a:t>
            </a:r>
            <a:r>
              <a:rPr lang="en-US" sz="2400" dirty="0" smtClean="0"/>
              <a:t>integration of data across observing systems.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94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rddap_osm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b="7905"/>
          <a:stretch>
            <a:fillRect/>
          </a:stretch>
        </p:blipFill>
        <p:spPr>
          <a:xfrm>
            <a:off x="135666" y="1498275"/>
            <a:ext cx="9008334" cy="4970178"/>
          </a:xfrm>
        </p:spPr>
      </p:pic>
      <p:sp>
        <p:nvSpPr>
          <p:cNvPr id="8" name="TextBox 7"/>
          <p:cNvSpPr txBox="1"/>
          <p:nvPr/>
        </p:nvSpPr>
        <p:spPr>
          <a:xfrm>
            <a:off x="104503" y="400594"/>
            <a:ext cx="925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JCOMM OCG ACTION</a:t>
            </a:r>
            <a:r>
              <a:rPr lang="en-US" sz="2400" dirty="0"/>
              <a:t>: </a:t>
            </a:r>
            <a:r>
              <a:rPr lang="en-US" sz="2400" dirty="0" smtClean="0"/>
              <a:t>  to </a:t>
            </a:r>
            <a:r>
              <a:rPr lang="en-US" sz="2400" dirty="0"/>
              <a:t>develop </a:t>
            </a:r>
            <a:r>
              <a:rPr lang="en-US" sz="2400" dirty="0" smtClean="0"/>
              <a:t>vision </a:t>
            </a:r>
            <a:r>
              <a:rPr lang="en-US" sz="2400" dirty="0"/>
              <a:t>for </a:t>
            </a:r>
            <a:r>
              <a:rPr lang="en-US" sz="2400" dirty="0" smtClean="0"/>
              <a:t>integration of data across observing systems.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32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59" y="331605"/>
            <a:ext cx="6921005" cy="5712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7919" y="333519"/>
            <a:ext cx="225793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SOCAT v3 data access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074" y="652297"/>
            <a:ext cx="7093825" cy="585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8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14588</TotalTime>
  <Words>765</Words>
  <Application>Microsoft Office PowerPoint</Application>
  <PresentationFormat>On-screen Show (4:3)</PresentationFormat>
  <Paragraphs>100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Lucida Grande</vt:lpstr>
      <vt:lpstr>Office Theme</vt:lpstr>
      <vt:lpstr>PowerPoint Presentation</vt:lpstr>
      <vt:lpstr>Integration and Interoperability, what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OceanSITES example - Stratus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Benefits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O'Brien</dc:creator>
  <cp:lastModifiedBy>Nocsg2</cp:lastModifiedBy>
  <cp:revision>136</cp:revision>
  <dcterms:created xsi:type="dcterms:W3CDTF">2016-03-30T16:30:28Z</dcterms:created>
  <dcterms:modified xsi:type="dcterms:W3CDTF">2016-04-28T09:41:57Z</dcterms:modified>
</cp:coreProperties>
</file>